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ubik Medium"/>
      <p:regular r:id="rId30"/>
      <p:bold r:id="rId31"/>
      <p:italic r:id="rId32"/>
      <p:boldItalic r:id="rId33"/>
    </p:embeddedFont>
    <p:embeddedFont>
      <p:font typeface="Rubik Light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Montserrat Medium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Rubik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MontserratMedium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MontserratMedium-italic.fntdata"/><Relationship Id="rId43" Type="http://schemas.openxmlformats.org/officeDocument/2006/relationships/font" Target="fonts/MontserratMedium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Montserrat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ubikMedium-bold.fntdata"/><Relationship Id="rId30" Type="http://schemas.openxmlformats.org/officeDocument/2006/relationships/font" Target="fonts/RubikMedium-regular.fntdata"/><Relationship Id="rId33" Type="http://schemas.openxmlformats.org/officeDocument/2006/relationships/font" Target="fonts/RubikMedium-boldItalic.fntdata"/><Relationship Id="rId32" Type="http://schemas.openxmlformats.org/officeDocument/2006/relationships/font" Target="fonts/RubikMedium-italic.fntdata"/><Relationship Id="rId35" Type="http://schemas.openxmlformats.org/officeDocument/2006/relationships/font" Target="fonts/RubikLight-bold.fntdata"/><Relationship Id="rId34" Type="http://schemas.openxmlformats.org/officeDocument/2006/relationships/font" Target="fonts/RubikLight-regular.fntdata"/><Relationship Id="rId37" Type="http://schemas.openxmlformats.org/officeDocument/2006/relationships/font" Target="fonts/RubikLight-boldItalic.fntdata"/><Relationship Id="rId36" Type="http://schemas.openxmlformats.org/officeDocument/2006/relationships/font" Target="fonts/RubikLight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ubik-bold.fntdata"/><Relationship Id="rId50" Type="http://schemas.openxmlformats.org/officeDocument/2006/relationships/font" Target="fonts/Rubik-regular.fntdata"/><Relationship Id="rId53" Type="http://schemas.openxmlformats.org/officeDocument/2006/relationships/font" Target="fonts/Rubik-boldItalic.fntdata"/><Relationship Id="rId52" Type="http://schemas.openxmlformats.org/officeDocument/2006/relationships/font" Target="fonts/Rubik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27ba2f17e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27ba2f17e_1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dc8bfccf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dc8bfccf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dc8bfccf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dc8bfccf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Economia de tempo: muito provavelmente alguém já passou pelo mesmo problema que você está passando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c8bfccf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c8bfccf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dc8bfccf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dc8bfccf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dc8bfccf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dc8bfccf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Nem sempre a documentação vai explicitar tudo o que precisamos saber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dc8bfccf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dc8bfccf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Nem sempre a documentação vai explicitar tudo o que precisamos saber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dc8bfccf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dc8bfccf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054eebe2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054eebe2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dc8bfcc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dc8bfcc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dc8bfccf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dc8bfccf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27ba2f17e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27ba2f17e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27ba2f17e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27ba2f17e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dc8bfccf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dc8bfccf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27ba2f17e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27ba2f17e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27ba2f17e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327ba2f17e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27ba2f17e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27ba2f17e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27ba2f17e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27ba2f17e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27ba2f17e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27ba2f17e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dc8bfccf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dc8bfccf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Lembrar de falar de: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Escrever assembly para tornar a CPU operacionalizável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Nenhuma função da standard lib (libc)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Escrever próprio memcpy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Provar empiricamente que o compilador gera código binário adequado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dc8bfccf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dc8bfccf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SLT: Set on less Than (a &lt; b)</a:t>
            </a:r>
            <a:br>
              <a:rPr lang="en"/>
            </a:br>
            <a:r>
              <a:rPr lang="en"/>
              <a:t>	SLT $t0, $s1, $s2 é igual a $st0 = $s1 &lt; $s2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dc8bfccf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dc8bfcc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Lembrar de falar de: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Escrever assembly para tornar a CPU operacionalizável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Nenhuma função da standard lib (libc)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Escrever próprio memcpy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Provar empiricamente que o compilador gera código binário adequado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dc8bfcc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dc8bfcc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Economia de tempo: muito provavelmente alguém já passou pelo mesmo problema que você está passando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0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0" y="4575253"/>
            <a:ext cx="7599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01 1">
  <p:cSld name="TITLE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0" y="4575253"/>
            <a:ext cx="7599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Apresentação" showMasterSp="0">
  <p:cSld name="TITLE_AND_BODY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" name="Google Shape;55;p15"/>
          <p:cNvPicPr preferRelativeResize="0"/>
          <p:nvPr/>
        </p:nvPicPr>
        <p:blipFill rotWithShape="1">
          <a:blip r:embed="rId2">
            <a:alphaModFix/>
          </a:blip>
          <a:srcRect b="4830" l="20286" r="0" t="998"/>
          <a:stretch/>
        </p:blipFill>
        <p:spPr>
          <a:xfrm flipH="1">
            <a:off x="5" y="0"/>
            <a:ext cx="9143045" cy="514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76" y="635801"/>
            <a:ext cx="512578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/>
        </p:nvSpPr>
        <p:spPr>
          <a:xfrm>
            <a:off x="7237492" y="660453"/>
            <a:ext cx="1238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ubik Light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healthcare’s next move</a:t>
            </a:r>
            <a:endParaRPr sz="800"/>
          </a:p>
        </p:txBody>
      </p:sp>
    </p:spTree>
  </p:cSld>
  <p:clrMapOvr>
    <a:masterClrMapping/>
  </p:clrMapOvr>
  <p:extLst>
    <p:ext uri="{DCECCB84-F9BA-43D5-87BE-67443E8EF086}">
      <p15:sldGuideLst>
        <p15:guide id="1" pos="418">
          <p15:clr>
            <a:srgbClr val="FA7B17"/>
          </p15:clr>
        </p15:guide>
        <p15:guide id="2" pos="5342">
          <p15:clr>
            <a:srgbClr val="FA7B17"/>
          </p15:clr>
        </p15:guide>
        <p15:guide id="3" orient="horz" pos="391">
          <p15:clr>
            <a:srgbClr val="FA7B17"/>
          </p15:clr>
        </p15:guide>
        <p15:guide id="4" orient="horz" pos="2889">
          <p15:clr>
            <a:srgbClr val="FA7B17"/>
          </p15:clr>
        </p15:guide>
        <p15:guide id="5" pos="1542">
          <p15:clr>
            <a:srgbClr val="FA7B17"/>
          </p15:clr>
        </p15:guide>
        <p15:guide id="6" pos="1685">
          <p15:clr>
            <a:srgbClr val="FA7B17"/>
          </p15:clr>
        </p15:guide>
        <p15:guide id="7" pos="2808">
          <p15:clr>
            <a:srgbClr val="FA7B17"/>
          </p15:clr>
        </p15:guide>
        <p15:guide id="8" pos="2952">
          <p15:clr>
            <a:srgbClr val="FA7B17"/>
          </p15:clr>
        </p15:guide>
        <p15:guide id="9" pos="4075">
          <p15:clr>
            <a:srgbClr val="FA7B17"/>
          </p15:clr>
        </p15:guide>
        <p15:guide id="10" pos="4218">
          <p15:clr>
            <a:srgbClr val="FA7B17"/>
          </p15:clr>
        </p15:guide>
        <p15:guide id="11" orient="horz" pos="162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9004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-10" y="0"/>
            <a:ext cx="685577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13" y="169895"/>
            <a:ext cx="3381474" cy="12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type="ctrTitle"/>
          </p:nvPr>
        </p:nvSpPr>
        <p:spPr>
          <a:xfrm>
            <a:off x="388925" y="2479525"/>
            <a:ext cx="2700300" cy="11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73675"/>
            <a:ext cx="2714603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/>
          <p:nvPr/>
        </p:nvSpPr>
        <p:spPr>
          <a:xfrm>
            <a:off x="2412725" y="1096700"/>
            <a:ext cx="6317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0" y="4858200"/>
            <a:ext cx="2818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Healthcare’s next move</a:t>
            </a:r>
            <a:endParaRPr sz="9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9"/>
            <a:ext cx="9144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511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>
            <p:ph type="title"/>
          </p:nvPr>
        </p:nvSpPr>
        <p:spPr>
          <a:xfrm>
            <a:off x="6147500" y="1140100"/>
            <a:ext cx="27156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0"/>
          <p:cNvSpPr txBox="1"/>
          <p:nvPr/>
        </p:nvSpPr>
        <p:spPr>
          <a:xfrm>
            <a:off x="0" y="4858200"/>
            <a:ext cx="2818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Healthcare’s next move</a:t>
            </a:r>
            <a:endParaRPr sz="9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Capítulo 04" showMasterSp="0">
  <p:cSld name="TITLE_AND_BODY_2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225404" y="4771919"/>
            <a:ext cx="25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indent="0" lvl="1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indent="0" lvl="2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indent="0" lvl="3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indent="0" lvl="4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indent="0" lvl="5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indent="0" lvl="6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indent="0" lvl="7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indent="0" lvl="8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1"/>
          <p:cNvSpPr txBox="1"/>
          <p:nvPr/>
        </p:nvSpPr>
        <p:spPr>
          <a:xfrm>
            <a:off x="664200" y="280157"/>
            <a:ext cx="10335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healthcare’s next move</a:t>
            </a:r>
            <a:endParaRPr sz="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1" name="Google Shape;9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6562" y="257071"/>
            <a:ext cx="443240" cy="16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17608" l="0" r="0" t="17608"/>
          <a:stretch/>
        </p:blipFill>
        <p:spPr>
          <a:xfrm>
            <a:off x="0" y="621225"/>
            <a:ext cx="9143998" cy="39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18">
          <p15:clr>
            <a:srgbClr val="FA7B17"/>
          </p15:clr>
        </p15:guide>
        <p15:guide id="2" pos="5342">
          <p15:clr>
            <a:srgbClr val="FA7B17"/>
          </p15:clr>
        </p15:guide>
        <p15:guide id="3" orient="horz" pos="391">
          <p15:clr>
            <a:srgbClr val="FA7B17"/>
          </p15:clr>
        </p15:guide>
        <p15:guide id="4" orient="horz" pos="2889">
          <p15:clr>
            <a:srgbClr val="FA7B17"/>
          </p15:clr>
        </p15:guide>
        <p15:guide id="5" pos="1542">
          <p15:clr>
            <a:srgbClr val="FA7B17"/>
          </p15:clr>
        </p15:guide>
        <p15:guide id="6" pos="1685">
          <p15:clr>
            <a:srgbClr val="FA7B17"/>
          </p15:clr>
        </p15:guide>
        <p15:guide id="7" pos="2808">
          <p15:clr>
            <a:srgbClr val="FA7B17"/>
          </p15:clr>
        </p15:guide>
        <p15:guide id="8" pos="2952">
          <p15:clr>
            <a:srgbClr val="FA7B17"/>
          </p15:clr>
        </p15:guide>
        <p15:guide id="9" pos="4075">
          <p15:clr>
            <a:srgbClr val="FA7B17"/>
          </p15:clr>
        </p15:guide>
        <p15:guide id="10" pos="4218">
          <p15:clr>
            <a:srgbClr val="FA7B17"/>
          </p15:clr>
        </p15:guide>
        <p15:guide id="11" orient="horz" pos="1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 txBox="1"/>
          <p:nvPr/>
        </p:nvSpPr>
        <p:spPr>
          <a:xfrm>
            <a:off x="0" y="4858200"/>
            <a:ext cx="2818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Healthcare’s next move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/>
        </p:nvSpPr>
        <p:spPr>
          <a:xfrm>
            <a:off x="665838" y="1592350"/>
            <a:ext cx="31344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30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Código Limpo </a:t>
            </a:r>
            <a:endParaRPr sz="30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30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Robert C. Martin</a:t>
            </a:r>
            <a:endParaRPr sz="30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t/>
            </a:r>
            <a:endParaRPr sz="27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Capítulo 8: </a:t>
            </a:r>
            <a:br>
              <a:rPr lang="en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</a:br>
            <a:r>
              <a:rPr lang="en" sz="2200" strike="sngStrike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Limites</a:t>
            </a:r>
            <a:r>
              <a:rPr lang="en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 Fronteiras (Boundaries)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por James Grenning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98" name="Google Shape;98;p22"/>
          <p:cNvSpPr txBox="1"/>
          <p:nvPr/>
        </p:nvSpPr>
        <p:spPr>
          <a:xfrm>
            <a:off x="7430004" y="4482975"/>
            <a:ext cx="1066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ubik Light"/>
              <a:buNone/>
            </a:pPr>
            <a:r>
              <a:rPr lang="en" sz="7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02/08/2022</a:t>
            </a:r>
            <a:endParaRPr sz="500"/>
          </a:p>
        </p:txBody>
      </p:sp>
      <p:sp>
        <p:nvSpPr>
          <p:cNvPr id="99" name="Google Shape;99;p22"/>
          <p:cNvSpPr txBox="1"/>
          <p:nvPr/>
        </p:nvSpPr>
        <p:spPr>
          <a:xfrm>
            <a:off x="665837" y="4095800"/>
            <a:ext cx="25770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 Light"/>
              <a:buNone/>
            </a:pPr>
            <a:r>
              <a:rPr lang="en" sz="16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Daniel Pereira Volpato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 prática</a:t>
            </a:r>
            <a:endParaRPr/>
          </a:p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3117463"/>
            <a:ext cx="85206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Muito prática e direta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❌ Os d</a:t>
            </a:r>
            <a:r>
              <a:rPr lang="en"/>
              <a:t>iversos métodos de Map estão acessíveis</a:t>
            </a:r>
            <a:br>
              <a:rPr lang="en"/>
            </a:br>
            <a:r>
              <a:rPr lang="en"/>
              <a:t>	- Usuário pode fazer operações indesejadas ou que quebrem a consistência do negócio</a:t>
            </a:r>
            <a:br>
              <a:rPr lang="en"/>
            </a:br>
            <a:r>
              <a:rPr lang="en"/>
              <a:t>❌ Mais difícil de manter</a:t>
            </a:r>
            <a:br>
              <a:rPr lang="en"/>
            </a:br>
            <a:r>
              <a:rPr lang="en"/>
              <a:t>	- Map pode mudar ou podemos ter que trocar Map por outra estrutura</a:t>
            </a:r>
            <a:endParaRPr/>
          </a:p>
        </p:txBody>
      </p:sp>
      <p:sp>
        <p:nvSpPr>
          <p:cNvPr id="169" name="Google Shape;169;p32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wrap or not to wrap?</a:t>
            </a:r>
            <a:endParaRPr/>
          </a:p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250" y="723225"/>
            <a:ext cx="6157351" cy="23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11700" y="3117463"/>
            <a:ext cx="85206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Limita a API para os métodos que fazem sentido para o negócio</a:t>
            </a:r>
            <a:br>
              <a:rPr lang="en"/>
            </a:br>
            <a:r>
              <a:rPr lang="en"/>
              <a:t>✅ Melhor manutenção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❌ Mais código para se testar</a:t>
            </a:r>
            <a:br>
              <a:rPr lang="en"/>
            </a:br>
            <a:r>
              <a:rPr lang="en"/>
              <a:t>❌ Use com moderação (é inviável criar wrapper para tudo!)</a:t>
            </a:r>
            <a:endParaRPr/>
          </a:p>
        </p:txBody>
      </p:sp>
      <p:sp>
        <p:nvSpPr>
          <p:cNvPr id="177" name="Google Shape;177;p33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wrap or not to wrap?</a:t>
            </a:r>
            <a:endParaRPr/>
          </a:p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322" y="677701"/>
            <a:ext cx="5471173" cy="25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integrar com código de terceiro?</a:t>
            </a:r>
            <a:endParaRPr/>
          </a:p>
        </p:txBody>
      </p:sp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152475"/>
            <a:ext cx="385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Ler documentação (getting started, exemplos,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Nem sempre é fácil localizar exatamente o que se deseja saber</a:t>
            </a:r>
            <a:endParaRPr/>
          </a:p>
        </p:txBody>
      </p:sp>
      <p:sp>
        <p:nvSpPr>
          <p:cNvPr id="191" name="Google Shape;191;p35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integrar?</a:t>
            </a:r>
            <a:endParaRPr/>
          </a:p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050" y="902525"/>
            <a:ext cx="46672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“Nesses testes [de aprendizagem]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chamamos a API de terceiro como faríamos ao usá-la em nossa aplicação</a:t>
            </a:r>
            <a:r>
              <a:rPr lang="en" sz="1600"/>
              <a:t>. Basicamente estamos realizando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experimentos controlados</a:t>
            </a:r>
            <a:r>
              <a:rPr lang="en" sz="1600"/>
              <a:t> que verificam nosso conhecimento daquela API. O foco do teste é no que desejamos obter daquela API.” </a:t>
            </a:r>
            <a:r>
              <a:rPr lang="en" sz="1300"/>
              <a:t>(tradução livre)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✅ Verifica se o componente se comporta como esperamos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✅ Facilita atualização de versão da biblioteca</a:t>
            </a:r>
            <a:endParaRPr/>
          </a:p>
        </p:txBody>
      </p:sp>
      <p:sp>
        <p:nvSpPr>
          <p:cNvPr id="199" name="Google Shape;199;p36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Aprendizagem</a:t>
            </a:r>
            <a:endParaRPr/>
          </a:p>
        </p:txBody>
      </p:sp>
      <p:sp>
        <p:nvSpPr>
          <p:cNvPr id="200" name="Google Shape;20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trabalhar com código que ainda não existe?</a:t>
            </a:r>
            <a:endParaRPr/>
          </a:p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75" y="1957375"/>
            <a:ext cx="41338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idx="1" type="body"/>
          </p:nvPr>
        </p:nvSpPr>
        <p:spPr>
          <a:xfrm>
            <a:off x="311700" y="3211175"/>
            <a:ext cx="8520600" cy="13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Criamos uma interface com a qual desejamos trabalhar.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Criamos uma implementação </a:t>
            </a:r>
            <a:r>
              <a:rPr i="1" lang="en"/>
              <a:t>fake</a:t>
            </a:r>
            <a:r>
              <a:rPr lang="en"/>
              <a:t> enquanto a verdadeira está sendo produzida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Também nos permite testar usuários dessa interface.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Quando ela estiver pronta, criamos um Adapter (Wrapper).</a:t>
            </a:r>
            <a:endParaRPr/>
          </a:p>
        </p:txBody>
      </p:sp>
      <p:sp>
        <p:nvSpPr>
          <p:cNvPr id="226" name="Google Shape;226;p40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Ou… </a:t>
            </a:r>
            <a:endParaRPr/>
          </a:p>
        </p:txBody>
      </p:sp>
      <p:sp>
        <p:nvSpPr>
          <p:cNvPr id="227" name="Google Shape;22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75" y="647025"/>
            <a:ext cx="7303250" cy="25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/>
        </p:nvSpPr>
        <p:spPr>
          <a:xfrm>
            <a:off x="-989475" y="1334900"/>
            <a:ext cx="279900" cy="40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</a:t>
            </a:r>
            <a:endParaRPr>
              <a:solidFill>
                <a:srgbClr val="1155C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0" name="Google Shape;230;p40"/>
          <p:cNvSpPr/>
          <p:nvPr/>
        </p:nvSpPr>
        <p:spPr>
          <a:xfrm>
            <a:off x="5442200" y="647025"/>
            <a:ext cx="279900" cy="279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93348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1</a:t>
            </a:r>
            <a:endParaRPr/>
          </a:p>
        </p:txBody>
      </p:sp>
      <p:sp>
        <p:nvSpPr>
          <p:cNvPr id="231" name="Google Shape;231;p40"/>
          <p:cNvSpPr/>
          <p:nvPr/>
        </p:nvSpPr>
        <p:spPr>
          <a:xfrm>
            <a:off x="2598100" y="2504800"/>
            <a:ext cx="279900" cy="279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93348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2</a:t>
            </a:r>
            <a:endParaRPr/>
          </a:p>
        </p:txBody>
      </p:sp>
      <p:sp>
        <p:nvSpPr>
          <p:cNvPr id="232" name="Google Shape;232;p40"/>
          <p:cNvSpPr/>
          <p:nvPr/>
        </p:nvSpPr>
        <p:spPr>
          <a:xfrm>
            <a:off x="5578950" y="2823875"/>
            <a:ext cx="279900" cy="279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93348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Resumo</a:t>
            </a:r>
            <a:endParaRPr/>
          </a:p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“Bons projetos de software acomodam modificações sem muito investimento ou trabalho”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Evitar que a maior parte do nosso código enxergue detalhes do código de terceiros.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Lidar com códigos de terceiros em poucos lugares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Empacotá-los (wrapper)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Usar um adaptador para converter nossa interface naquela que foi fornecida</a:t>
            </a:r>
            <a:endParaRPr/>
          </a:p>
        </p:txBody>
      </p:sp>
      <p:sp>
        <p:nvSpPr>
          <p:cNvPr id="244" name="Google Shape;244;p42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Fronteiras Limpas</a:t>
            </a:r>
            <a:r>
              <a:rPr lang="en"/>
              <a:t> </a:t>
            </a:r>
            <a:endParaRPr/>
          </a:p>
        </p:txBody>
      </p:sp>
      <p:sp>
        <p:nvSpPr>
          <p:cNvPr id="245" name="Google Shape;24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b="22094" l="0" r="0" t="0"/>
          <a:stretch/>
        </p:blipFill>
        <p:spPr>
          <a:xfrm>
            <a:off x="0" y="621225"/>
            <a:ext cx="9144000" cy="425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 txBox="1"/>
          <p:nvPr/>
        </p:nvSpPr>
        <p:spPr>
          <a:xfrm>
            <a:off x="2261550" y="1734900"/>
            <a:ext cx="46209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35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Dúvidas e discussões</a:t>
            </a:r>
            <a:endParaRPr sz="35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52" name="Google Shape;252;p43"/>
          <p:cNvSpPr txBox="1"/>
          <p:nvPr>
            <p:ph idx="12" type="sldNum"/>
          </p:nvPr>
        </p:nvSpPr>
        <p:spPr>
          <a:xfrm>
            <a:off x="8225404" y="4771919"/>
            <a:ext cx="254400" cy="241500"/>
          </a:xfrm>
          <a:prstGeom prst="rect">
            <a:avLst/>
          </a:prstGeom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/>
          <p:nvPr/>
        </p:nvSpPr>
        <p:spPr>
          <a:xfrm>
            <a:off x="0" y="0"/>
            <a:ext cx="9144000" cy="142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ubik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Imagem" id="258" name="Google Shape;258;p44"/>
          <p:cNvPicPr preferRelativeResize="0"/>
          <p:nvPr/>
        </p:nvPicPr>
        <p:blipFill rotWithShape="1">
          <a:blip r:embed="rId3">
            <a:alphaModFix/>
          </a:blip>
          <a:srcRect b="12219" l="0" r="0" t="0"/>
          <a:stretch/>
        </p:blipFill>
        <p:spPr>
          <a:xfrm>
            <a:off x="0" y="628650"/>
            <a:ext cx="9144000" cy="4514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259" name="Google Shape;25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0663" y="2241023"/>
            <a:ext cx="2630003" cy="64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 uso de código de terceiros (extra ou intra-empresa) é inevitável.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Como integrar esse código de forma limpa?</a:t>
            </a:r>
            <a:endParaRPr sz="2400"/>
          </a:p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Importância do código de terceiros</a:t>
            </a:r>
            <a:endParaRPr/>
          </a:p>
        </p:txBody>
      </p:sp>
      <p:sp>
        <p:nvSpPr>
          <p:cNvPr id="118" name="Google Shape;11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Muita coisa nos passa desapercebida no ecossistema de desenvolvimento de software: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Bootloaders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Máquinas virtuais de linguagens interpretadas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Bibliotecas de estruturas de dados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Bibliotecas matemáticas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 trabalho dos transpiladores, compiladores e link-editores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Garbage collector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etc.</a:t>
            </a:r>
            <a:endParaRPr/>
          </a:p>
        </p:txBody>
      </p:sp>
      <p:sp>
        <p:nvSpPr>
          <p:cNvPr id="124" name="Google Shape;124;p26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experiência pessoal</a:t>
            </a:r>
            <a:endParaRPr/>
          </a:p>
        </p:txBody>
      </p:sp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311700" y="1152475"/>
            <a:ext cx="8520600" cy="3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se você não pudesse usar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NENHUMA biblioteca externa*</a:t>
            </a:r>
            <a:r>
              <a:rPr lang="en"/>
              <a:t> (de terceiros ou mesmo lib padrão da linguagem)?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 a menos que você certifique esse código</a:t>
            </a:r>
            <a:endParaRPr/>
          </a:p>
        </p:txBody>
      </p:sp>
      <p:sp>
        <p:nvSpPr>
          <p:cNvPr id="131" name="Google Shape;131;p27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experiência pessoal</a:t>
            </a:r>
            <a:endParaRPr/>
          </a:p>
        </p:txBody>
      </p:sp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625" y="1977049"/>
            <a:ext cx="7170750" cy="247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/>
          <p:nvPr/>
        </p:nvSpPr>
        <p:spPr>
          <a:xfrm>
            <a:off x="4034775" y="2472775"/>
            <a:ext cx="2122800" cy="16776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311700" y="647025"/>
            <a:ext cx="8520600" cy="43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 se você não pudesse n</a:t>
            </a:r>
            <a:r>
              <a:rPr lang="en"/>
              <a:t>em mesmo confiar no trabalho do compilador?</a:t>
            </a:r>
            <a:endParaRPr/>
          </a:p>
        </p:txBody>
      </p:sp>
      <p:sp>
        <p:nvSpPr>
          <p:cNvPr id="140" name="Google Shape;140;p28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experiência pessoal</a:t>
            </a:r>
            <a:endParaRPr/>
          </a:p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37" y="1016649"/>
            <a:ext cx="6869376" cy="37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11700" y="1152475"/>
            <a:ext cx="85206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Bem-vindos ao mundo da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aviônica</a:t>
            </a:r>
            <a:r>
              <a:rPr lang="en"/>
              <a:t> e da DO-178C (Software Considerations in Airborne Systems and Equipment Certification)</a:t>
            </a:r>
            <a:endParaRPr sz="1200"/>
          </a:p>
        </p:txBody>
      </p:sp>
      <p:sp>
        <p:nvSpPr>
          <p:cNvPr id="148" name="Google Shape;148;p29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experiência pessoal</a:t>
            </a:r>
            <a:endParaRPr/>
          </a:p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700" y="1897075"/>
            <a:ext cx="5044600" cy="23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Economia de tempo de desenvolvimento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 (potencialmente) a contribuição de desenvolvedores mais desenvolvedores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Desvantagens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Maior aplicabilidade da lib = métodos mais genéricos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Usuário sempre quer algo voltado para suas necessidades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Código pode ser fechado</a:t>
            </a:r>
            <a:endParaRPr/>
          </a:p>
        </p:txBody>
      </p:sp>
      <p:sp>
        <p:nvSpPr>
          <p:cNvPr id="156" name="Google Shape;156;p30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que usar código de terceiros?</a:t>
            </a:r>
            <a:endParaRPr/>
          </a:p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